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7" r:id="rId3"/>
    <p:sldId id="269" r:id="rId4"/>
    <p:sldId id="367" r:id="rId5"/>
    <p:sldId id="366" r:id="rId6"/>
    <p:sldId id="368" r:id="rId7"/>
    <p:sldId id="327" r:id="rId8"/>
    <p:sldId id="369" r:id="rId9"/>
    <p:sldId id="370" r:id="rId10"/>
    <p:sldId id="265" r:id="rId11"/>
    <p:sldId id="363" r:id="rId12"/>
    <p:sldId id="364" r:id="rId13"/>
    <p:sldId id="365" r:id="rId14"/>
    <p:sldId id="362" r:id="rId15"/>
    <p:sldId id="262" r:id="rId16"/>
    <p:sldId id="263" r:id="rId17"/>
    <p:sldId id="264" r:id="rId18"/>
    <p:sldId id="270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mbria Math" panose="02040503050406030204" pitchFamily="18" charset="0"/>
      <p:regular r:id="rId25"/>
    </p:embeddedFont>
    <p:embeddedFont>
      <p:font typeface="Play" pitchFamily="2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iD7rqG9bbSpJ10MvQHFhK9kcoT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 snapToObjects="1">
      <p:cViewPr varScale="1">
        <p:scale>
          <a:sx n="102" d="100"/>
          <a:sy n="102" d="100"/>
        </p:scale>
        <p:origin x="9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6168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9641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8B7A0-04DA-4663-A775-37F4D474DE8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0946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7"/>
          <p:cNvSpPr txBox="1">
            <a:spLocks noGrp="1"/>
          </p:cNvSpPr>
          <p:nvPr>
            <p:ph type="ctrTitle"/>
          </p:nvPr>
        </p:nvSpPr>
        <p:spPr>
          <a:xfrm>
            <a:off x="486833" y="2834640"/>
            <a:ext cx="7803728" cy="1779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5" name="Google Shape;15;p17"/>
          <p:cNvCxnSpPr/>
          <p:nvPr/>
        </p:nvCxnSpPr>
        <p:spPr>
          <a:xfrm>
            <a:off x="486832" y="4846320"/>
            <a:ext cx="1706880" cy="0"/>
          </a:xfrm>
          <a:prstGeom prst="straightConnector1">
            <a:avLst/>
          </a:prstGeom>
          <a:noFill/>
          <a:ln w="25400" cap="flat" cmpd="sng">
            <a:solidFill>
              <a:srgbClr val="FFD1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17"/>
          <p:cNvSpPr txBox="1">
            <a:spLocks noGrp="1"/>
          </p:cNvSpPr>
          <p:nvPr>
            <p:ph type="subTitle" idx="1"/>
          </p:nvPr>
        </p:nvSpPr>
        <p:spPr>
          <a:xfrm>
            <a:off x="486833" y="5074921"/>
            <a:ext cx="5730240" cy="82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" name="Google Shape;17;p17"/>
          <p:cNvSpPr txBox="1"/>
          <p:nvPr/>
        </p:nvSpPr>
        <p:spPr>
          <a:xfrm>
            <a:off x="486833" y="545254"/>
            <a:ext cx="5730240" cy="82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2022 Data Science Camp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harts">
  <p:cSld name="Six Chart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8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8"/>
          <p:cNvSpPr>
            <a:spLocks noGrp="1"/>
          </p:cNvSpPr>
          <p:nvPr>
            <p:ph type="chart" idx="2"/>
          </p:nvPr>
        </p:nvSpPr>
        <p:spPr>
          <a:xfrm>
            <a:off x="487680" y="1600200"/>
            <a:ext cx="341376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8"/>
          <p:cNvSpPr>
            <a:spLocks noGrp="1"/>
          </p:cNvSpPr>
          <p:nvPr>
            <p:ph type="chart" idx="3"/>
          </p:nvPr>
        </p:nvSpPr>
        <p:spPr>
          <a:xfrm>
            <a:off x="4389120" y="1600200"/>
            <a:ext cx="341376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8"/>
          <p:cNvSpPr>
            <a:spLocks noGrp="1"/>
          </p:cNvSpPr>
          <p:nvPr>
            <p:ph type="chart" idx="4"/>
          </p:nvPr>
        </p:nvSpPr>
        <p:spPr>
          <a:xfrm>
            <a:off x="8290560" y="1600200"/>
            <a:ext cx="341376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28"/>
          <p:cNvSpPr>
            <a:spLocks noGrp="1"/>
          </p:cNvSpPr>
          <p:nvPr>
            <p:ph type="chart" idx="5"/>
          </p:nvPr>
        </p:nvSpPr>
        <p:spPr>
          <a:xfrm>
            <a:off x="487680" y="4114800"/>
            <a:ext cx="341376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28"/>
          <p:cNvSpPr>
            <a:spLocks noGrp="1"/>
          </p:cNvSpPr>
          <p:nvPr>
            <p:ph type="chart" idx="6"/>
          </p:nvPr>
        </p:nvSpPr>
        <p:spPr>
          <a:xfrm>
            <a:off x="4389120" y="4114800"/>
            <a:ext cx="341376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8"/>
          <p:cNvSpPr>
            <a:spLocks noGrp="1"/>
          </p:cNvSpPr>
          <p:nvPr>
            <p:ph type="chart" idx="7"/>
          </p:nvPr>
        </p:nvSpPr>
        <p:spPr>
          <a:xfrm>
            <a:off x="8290560" y="4114800"/>
            <a:ext cx="341376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bg>
      <p:bgPr>
        <a:solidFill>
          <a:srgbClr val="D71E28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9"/>
          <p:cNvSpPr txBox="1">
            <a:spLocks noGrp="1"/>
          </p:cNvSpPr>
          <p:nvPr>
            <p:ph type="body" idx="1"/>
          </p:nvPr>
        </p:nvSpPr>
        <p:spPr>
          <a:xfrm>
            <a:off x="486833" y="457202"/>
            <a:ext cx="7316047" cy="571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–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–"/>
              <a:defRPr sz="12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–"/>
              <a:defRPr sz="1200">
                <a:solidFill>
                  <a:schemeClr val="lt1"/>
                </a:solidFill>
              </a:defRPr>
            </a:lvl6pPr>
            <a:lvl7pPr marL="3200400" lvl="6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–"/>
              <a:defRPr sz="1200">
                <a:solidFill>
                  <a:schemeClr val="lt1"/>
                </a:solidFill>
              </a:defRPr>
            </a:lvl7pPr>
            <a:lvl8pPr marL="3657600" lvl="7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–"/>
              <a:defRPr sz="12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–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Orange">
  <p:cSld name="Section Header - Orange">
    <p:bg>
      <p:bgPr>
        <a:solidFill>
          <a:srgbClr val="EB691E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 txBox="1">
            <a:spLocks noGrp="1"/>
          </p:cNvSpPr>
          <p:nvPr>
            <p:ph type="body" idx="1"/>
          </p:nvPr>
        </p:nvSpPr>
        <p:spPr>
          <a:xfrm>
            <a:off x="486834" y="457202"/>
            <a:ext cx="7316047" cy="571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30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Light Orange">
  <p:cSld name="Section Header - Light Orange">
    <p:bg>
      <p:bgPr>
        <a:solidFill>
          <a:srgbClr val="FF9657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1"/>
          <p:cNvSpPr txBox="1">
            <a:spLocks noGrp="1"/>
          </p:cNvSpPr>
          <p:nvPr>
            <p:ph type="body" idx="1"/>
          </p:nvPr>
        </p:nvSpPr>
        <p:spPr>
          <a:xfrm>
            <a:off x="486833" y="457202"/>
            <a:ext cx="7316048" cy="571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1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Photo">
  <p:cSld name="Text and Photo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2"/>
          <p:cNvSpPr txBox="1">
            <a:spLocks noGrp="1"/>
          </p:cNvSpPr>
          <p:nvPr>
            <p:ph type="title"/>
          </p:nvPr>
        </p:nvSpPr>
        <p:spPr>
          <a:xfrm>
            <a:off x="486834" y="457200"/>
            <a:ext cx="7316047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2"/>
          <p:cNvSpPr txBox="1">
            <a:spLocks noGrp="1"/>
          </p:cNvSpPr>
          <p:nvPr>
            <p:ph type="body" idx="1"/>
          </p:nvPr>
        </p:nvSpPr>
        <p:spPr>
          <a:xfrm>
            <a:off x="486834" y="1600200"/>
            <a:ext cx="731604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87" name="Google Shape;87;p32"/>
          <p:cNvSpPr>
            <a:spLocks noGrp="1"/>
          </p:cNvSpPr>
          <p:nvPr>
            <p:ph type="pic" idx="2"/>
          </p:nvPr>
        </p:nvSpPr>
        <p:spPr>
          <a:xfrm>
            <a:off x="8290560" y="0"/>
            <a:ext cx="3901440" cy="6858000"/>
          </a:xfrm>
          <a:prstGeom prst="rect">
            <a:avLst/>
          </a:prstGeom>
          <a:solidFill>
            <a:srgbClr val="F4F0ED"/>
          </a:solidFill>
          <a:ln>
            <a:noFill/>
          </a:ln>
        </p:spPr>
      </p:sp>
      <p:sp>
        <p:nvSpPr>
          <p:cNvPr id="88" name="Google Shape;88;p32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Photo and Caption">
  <p:cSld name="One Photo and Ca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3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3"/>
          <p:cNvSpPr txBox="1">
            <a:spLocks noGrp="1"/>
          </p:cNvSpPr>
          <p:nvPr>
            <p:ph type="body" idx="1"/>
          </p:nvPr>
        </p:nvSpPr>
        <p:spPr>
          <a:xfrm>
            <a:off x="487680" y="1600200"/>
            <a:ext cx="11216640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33"/>
          <p:cNvSpPr>
            <a:spLocks noGrp="1"/>
          </p:cNvSpPr>
          <p:nvPr>
            <p:ph type="pic" idx="2"/>
          </p:nvPr>
        </p:nvSpPr>
        <p:spPr>
          <a:xfrm>
            <a:off x="0" y="2103120"/>
            <a:ext cx="12192000" cy="4754880"/>
          </a:xfrm>
          <a:prstGeom prst="rect">
            <a:avLst/>
          </a:prstGeom>
          <a:solidFill>
            <a:srgbClr val="F4F0ED"/>
          </a:solidFill>
          <a:ln>
            <a:noFill/>
          </a:ln>
        </p:spPr>
      </p:sp>
      <p:sp>
        <p:nvSpPr>
          <p:cNvPr id="93" name="Google Shape;93;p33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Photos and Captions">
  <p:cSld name="Two Photos and Caption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4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4"/>
          <p:cNvSpPr txBox="1">
            <a:spLocks noGrp="1"/>
          </p:cNvSpPr>
          <p:nvPr>
            <p:ph type="body" idx="1"/>
          </p:nvPr>
        </p:nvSpPr>
        <p:spPr>
          <a:xfrm>
            <a:off x="487680" y="1600200"/>
            <a:ext cx="7315201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34"/>
          <p:cNvSpPr>
            <a:spLocks noGrp="1"/>
          </p:cNvSpPr>
          <p:nvPr>
            <p:ph type="pic" idx="2"/>
          </p:nvPr>
        </p:nvSpPr>
        <p:spPr>
          <a:xfrm>
            <a:off x="0" y="2103120"/>
            <a:ext cx="8290560" cy="4754880"/>
          </a:xfrm>
          <a:prstGeom prst="rect">
            <a:avLst/>
          </a:prstGeom>
          <a:solidFill>
            <a:srgbClr val="F4F0ED"/>
          </a:solidFill>
          <a:ln>
            <a:noFill/>
          </a:ln>
        </p:spPr>
      </p:sp>
      <p:sp>
        <p:nvSpPr>
          <p:cNvPr id="98" name="Google Shape;98;p34"/>
          <p:cNvSpPr txBox="1">
            <a:spLocks noGrp="1"/>
          </p:cNvSpPr>
          <p:nvPr>
            <p:ph type="body" idx="3"/>
          </p:nvPr>
        </p:nvSpPr>
        <p:spPr>
          <a:xfrm>
            <a:off x="8290561" y="1600200"/>
            <a:ext cx="3413760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9" name="Google Shape;99;p34"/>
          <p:cNvSpPr>
            <a:spLocks noGrp="1"/>
          </p:cNvSpPr>
          <p:nvPr>
            <p:ph type="pic" idx="4"/>
          </p:nvPr>
        </p:nvSpPr>
        <p:spPr>
          <a:xfrm>
            <a:off x="8290560" y="2103120"/>
            <a:ext cx="3901440" cy="4754880"/>
          </a:xfrm>
          <a:prstGeom prst="rect">
            <a:avLst/>
          </a:prstGeom>
          <a:solidFill>
            <a:srgbClr val="B5ADAD"/>
          </a:solidFill>
          <a:ln>
            <a:noFill/>
          </a:ln>
        </p:spPr>
      </p:sp>
      <p:sp>
        <p:nvSpPr>
          <p:cNvPr id="100" name="Google Shape;100;p34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5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5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6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">
  <p:cSld name="End Slide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7"/>
          <p:cNvSpPr txBox="1"/>
          <p:nvPr/>
        </p:nvSpPr>
        <p:spPr>
          <a:xfrm>
            <a:off x="487679" y="1600202"/>
            <a:ext cx="1121748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 sz="3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Thank you</a:t>
            </a:r>
            <a:endParaRPr/>
          </a:p>
        </p:txBody>
      </p:sp>
      <p:sp>
        <p:nvSpPr>
          <p:cNvPr id="108" name="Google Shape;108;p37"/>
          <p:cNvSpPr txBox="1">
            <a:spLocks noGrp="1"/>
          </p:cNvSpPr>
          <p:nvPr>
            <p:ph type="body" idx="1"/>
          </p:nvPr>
        </p:nvSpPr>
        <p:spPr>
          <a:xfrm>
            <a:off x="487680" y="4341847"/>
            <a:ext cx="3413760" cy="1830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9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body" idx="1"/>
          </p:nvPr>
        </p:nvSpPr>
        <p:spPr>
          <a:xfrm>
            <a:off x="486833" y="1600202"/>
            <a:ext cx="11216640" cy="456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- Photo">
  <p:cSld name="Title Slide - Photo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1"/>
          <p:cNvSpPr txBox="1">
            <a:spLocks noGrp="1"/>
          </p:cNvSpPr>
          <p:nvPr>
            <p:ph type="ctrTitle"/>
          </p:nvPr>
        </p:nvSpPr>
        <p:spPr>
          <a:xfrm>
            <a:off x="486833" y="2834640"/>
            <a:ext cx="5730240" cy="1779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3" name="Google Shape;33;p21"/>
          <p:cNvCxnSpPr/>
          <p:nvPr/>
        </p:nvCxnSpPr>
        <p:spPr>
          <a:xfrm>
            <a:off x="486832" y="4846320"/>
            <a:ext cx="1706880" cy="0"/>
          </a:xfrm>
          <a:prstGeom prst="straightConnector1">
            <a:avLst/>
          </a:prstGeom>
          <a:noFill/>
          <a:ln w="25400" cap="flat" cmpd="sng">
            <a:solidFill>
              <a:srgbClr val="FFD1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" name="Google Shape;34;p21"/>
          <p:cNvSpPr txBox="1">
            <a:spLocks noGrp="1"/>
          </p:cNvSpPr>
          <p:nvPr>
            <p:ph type="subTitle" idx="1"/>
          </p:nvPr>
        </p:nvSpPr>
        <p:spPr>
          <a:xfrm>
            <a:off x="486833" y="5074921"/>
            <a:ext cx="5730240" cy="82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" name="Google Shape;35;p21"/>
          <p:cNvSpPr>
            <a:spLocks noGrp="1"/>
          </p:cNvSpPr>
          <p:nvPr>
            <p:ph type="pic" idx="2"/>
          </p:nvPr>
        </p:nvSpPr>
        <p:spPr>
          <a:xfrm>
            <a:off x="6949440" y="2148840"/>
            <a:ext cx="4754880" cy="4023360"/>
          </a:xfrm>
          <a:prstGeom prst="rect">
            <a:avLst/>
          </a:prstGeom>
          <a:solidFill>
            <a:srgbClr val="F4F0ED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One Column">
  <p:cSld name="Agenda One Colum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2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8" name="Google Shape;38;p22"/>
          <p:cNvCxnSpPr/>
          <p:nvPr/>
        </p:nvCxnSpPr>
        <p:spPr>
          <a:xfrm>
            <a:off x="487680" y="1600200"/>
            <a:ext cx="5364480" cy="0"/>
          </a:xfrm>
          <a:prstGeom prst="straightConnector1">
            <a:avLst/>
          </a:prstGeom>
          <a:noFill/>
          <a:ln w="19050" cap="flat" cmpd="sng">
            <a:solidFill>
              <a:srgbClr val="FFD1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22"/>
          <p:cNvSpPr txBox="1">
            <a:spLocks noGrp="1"/>
          </p:cNvSpPr>
          <p:nvPr>
            <p:ph type="body" idx="1"/>
          </p:nvPr>
        </p:nvSpPr>
        <p:spPr>
          <a:xfrm>
            <a:off x="487680" y="1828800"/>
            <a:ext cx="5364480" cy="4340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/>
            </a:lvl1pPr>
            <a:lvl2pPr marL="914400" lvl="1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2pPr>
            <a:lvl3pPr marL="1371600" lvl="2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3pPr>
            <a:lvl4pPr marL="1828800" lvl="3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4pPr>
            <a:lvl5pPr marL="2286000" lvl="4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5pPr>
            <a:lvl6pPr marL="2743200" lvl="5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6pPr>
            <a:lvl7pPr marL="3200400" lvl="6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7pPr>
            <a:lvl8pPr marL="3657600" lvl="7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8pPr>
            <a:lvl9pPr marL="4114800" lvl="8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Text">
  <p:cSld name="Large 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3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body" idx="1"/>
          </p:nvPr>
        </p:nvSpPr>
        <p:spPr>
          <a:xfrm>
            <a:off x="487680" y="1600202"/>
            <a:ext cx="7315200" cy="456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Char char="•"/>
              <a:defRPr sz="2400">
                <a:latin typeface="Play"/>
                <a:ea typeface="Play"/>
                <a:cs typeface="Play"/>
                <a:sym typeface="Play"/>
              </a:defRPr>
            </a:lvl1pPr>
            <a:lvl2pPr marL="914400" lvl="1" indent="-381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Char char="–"/>
              <a:defRPr sz="2400">
                <a:latin typeface="Play"/>
                <a:ea typeface="Play"/>
                <a:cs typeface="Play"/>
                <a:sym typeface="Play"/>
              </a:defRPr>
            </a:lvl2pPr>
            <a:lvl3pPr marL="1371600" lvl="2" indent="-381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Char char="–"/>
              <a:defRPr sz="2400">
                <a:latin typeface="Play"/>
                <a:ea typeface="Play"/>
                <a:cs typeface="Play"/>
                <a:sym typeface="Play"/>
              </a:defRPr>
            </a:lvl3pPr>
            <a:lvl4pPr marL="1828800" lvl="3" indent="-381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Char char="–"/>
              <a:defRPr sz="2400">
                <a:latin typeface="Play"/>
                <a:ea typeface="Play"/>
                <a:cs typeface="Play"/>
                <a:sym typeface="Play"/>
              </a:defRPr>
            </a:lvl4pPr>
            <a:lvl5pPr marL="2286000" lvl="4" indent="-381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Char char="–"/>
              <a:defRPr sz="2400">
                <a:latin typeface="Play"/>
                <a:ea typeface="Play"/>
                <a:cs typeface="Play"/>
                <a:sym typeface="Play"/>
              </a:defRPr>
            </a:lvl5pPr>
            <a:lvl6pPr marL="2743200" lvl="5" indent="-381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Char char="–"/>
              <a:defRPr sz="2400">
                <a:latin typeface="Play"/>
                <a:ea typeface="Play"/>
                <a:cs typeface="Play"/>
                <a:sym typeface="Play"/>
              </a:defRPr>
            </a:lvl6pPr>
            <a:lvl7pPr marL="3200400" lvl="6" indent="-381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Char char="–"/>
              <a:defRPr sz="2400">
                <a:latin typeface="Play"/>
                <a:ea typeface="Play"/>
                <a:cs typeface="Play"/>
                <a:sym typeface="Play"/>
              </a:defRPr>
            </a:lvl7pPr>
            <a:lvl8pPr marL="3657600" lvl="7" indent="-381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Char char="–"/>
              <a:defRPr sz="2400">
                <a:latin typeface="Play"/>
                <a:ea typeface="Play"/>
                <a:cs typeface="Play"/>
                <a:sym typeface="Play"/>
              </a:defRPr>
            </a:lvl8pPr>
            <a:lvl9pPr marL="4114800" lvl="8" indent="-381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Char char="–"/>
              <a:defRPr sz="2400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4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body" idx="1"/>
          </p:nvPr>
        </p:nvSpPr>
        <p:spPr>
          <a:xfrm>
            <a:off x="487680" y="1600200"/>
            <a:ext cx="536448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body" idx="2"/>
          </p:nvPr>
        </p:nvSpPr>
        <p:spPr>
          <a:xfrm>
            <a:off x="6339840" y="1600200"/>
            <a:ext cx="536448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9" name="Google Shape;49;p24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">
  <p:cSld name="Three Conte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5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body" idx="1"/>
          </p:nvPr>
        </p:nvSpPr>
        <p:spPr>
          <a:xfrm>
            <a:off x="487681" y="1600200"/>
            <a:ext cx="341376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body" idx="2"/>
          </p:nvPr>
        </p:nvSpPr>
        <p:spPr>
          <a:xfrm>
            <a:off x="4389120" y="1600200"/>
            <a:ext cx="341376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4" name="Google Shape;54;p25"/>
          <p:cNvSpPr txBox="1">
            <a:spLocks noGrp="1"/>
          </p:cNvSpPr>
          <p:nvPr>
            <p:ph type="body" idx="3"/>
          </p:nvPr>
        </p:nvSpPr>
        <p:spPr>
          <a:xfrm>
            <a:off x="8290562" y="1600200"/>
            <a:ext cx="3414605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debar Left">
  <p:cSld name="Sidebar Lef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6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body" idx="1"/>
          </p:nvPr>
        </p:nvSpPr>
        <p:spPr>
          <a:xfrm>
            <a:off x="487681" y="1600200"/>
            <a:ext cx="341376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body" idx="2"/>
          </p:nvPr>
        </p:nvSpPr>
        <p:spPr>
          <a:xfrm>
            <a:off x="4389121" y="1600200"/>
            <a:ext cx="7315199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debar Right">
  <p:cSld name="Sidebar Righ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7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7"/>
          <p:cNvSpPr txBox="1">
            <a:spLocks noGrp="1"/>
          </p:cNvSpPr>
          <p:nvPr>
            <p:ph type="body" idx="1"/>
          </p:nvPr>
        </p:nvSpPr>
        <p:spPr>
          <a:xfrm>
            <a:off x="487681" y="1600200"/>
            <a:ext cx="7315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4" name="Google Shape;64;p27"/>
          <p:cNvSpPr txBox="1">
            <a:spLocks noGrp="1"/>
          </p:cNvSpPr>
          <p:nvPr>
            <p:ph type="body" idx="2"/>
          </p:nvPr>
        </p:nvSpPr>
        <p:spPr>
          <a:xfrm>
            <a:off x="8290561" y="1600200"/>
            <a:ext cx="3413759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5" name="Google Shape;65;p27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  <a:defRPr sz="2400" b="0" i="0" u="none" strike="noStrike" cap="non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487680" y="1600200"/>
            <a:ext cx="1121664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>
          <p15:clr>
            <a:srgbClr val="F26B43"/>
          </p15:clr>
        </p15:guide>
        <p15:guide id="2" pos="230">
          <p15:clr>
            <a:srgbClr val="F26B43"/>
          </p15:clr>
        </p15:guide>
        <p15:guide id="3" pos="5530">
          <p15:clr>
            <a:srgbClr val="F26B43"/>
          </p15:clr>
        </p15:guide>
        <p15:guide id="4" orient="horz" pos="1008">
          <p15:clr>
            <a:srgbClr val="F26B43"/>
          </p15:clr>
        </p15:guide>
        <p15:guide id="5" orient="horz" pos="3888">
          <p15:clr>
            <a:srgbClr val="F26B43"/>
          </p15:clr>
        </p15:guide>
        <p15:guide id="6" orient="horz" pos="417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s231n.github.io/assets/conv-demo/index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vC3bTziLRT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myheritage.com/2021/02/deep-nostalgia-goes-viral/" TargetMode="External"/><Relationship Id="rId5" Type="http://schemas.openxmlformats.org/officeDocument/2006/relationships/hyperlink" Target="https://www.myheritage.com/deep-nostalgia" TargetMode="Externa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youtube.com/watch?v=0MTaMxGhSw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image" Target="../media/image70.png"/><Relationship Id="rId4" Type="http://schemas.openxmlformats.org/officeDocument/2006/relationships/image" Target="../media/image6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"/>
          <p:cNvSpPr txBox="1">
            <a:spLocks noGrp="1"/>
          </p:cNvSpPr>
          <p:nvPr>
            <p:ph type="ctrTitle"/>
          </p:nvPr>
        </p:nvSpPr>
        <p:spPr>
          <a:xfrm>
            <a:off x="486833" y="2834640"/>
            <a:ext cx="7803728" cy="1779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Destination: Convolutional Neural Networks</a:t>
            </a:r>
            <a:endParaRPr sz="2400"/>
          </a:p>
        </p:txBody>
      </p:sp>
      <p:sp>
        <p:nvSpPr>
          <p:cNvPr id="114" name="Google Shape;114;p1"/>
          <p:cNvSpPr txBox="1">
            <a:spLocks noGrp="1"/>
          </p:cNvSpPr>
          <p:nvPr>
            <p:ph type="subTitle" idx="1"/>
          </p:nvPr>
        </p:nvSpPr>
        <p:spPr>
          <a:xfrm>
            <a:off x="486833" y="5074921"/>
            <a:ext cx="5730240" cy="82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0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</a:pPr>
            <a:r>
              <a:rPr lang="en-US"/>
              <a:t>Convolutional Layers</a:t>
            </a:r>
            <a:br>
              <a:rPr lang="en-US"/>
            </a:br>
            <a:r>
              <a:rPr lang="en-US" sz="2000"/>
              <a:t>Illustration</a:t>
            </a:r>
            <a:endParaRPr/>
          </a:p>
        </p:txBody>
      </p:sp>
      <p:sp>
        <p:nvSpPr>
          <p:cNvPr id="355" name="Google Shape;355;p10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356" name="Google Shape;356;p1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514944" y="1600200"/>
            <a:ext cx="5160525" cy="4568825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10"/>
          <p:cNvSpPr txBox="1"/>
          <p:nvPr/>
        </p:nvSpPr>
        <p:spPr>
          <a:xfrm>
            <a:off x="487680" y="1244168"/>
            <a:ext cx="10728960" cy="43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Visit: </a:t>
            </a:r>
            <a:r>
              <a:rPr lang="en-US" sz="16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http://cs231n.github.io/assets/conv-demo/index.html</a:t>
            </a:r>
            <a: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an illustration.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457200"/>
            <a:ext cx="11216640" cy="665099"/>
          </a:xfrm>
        </p:spPr>
        <p:txBody>
          <a:bodyPr/>
          <a:lstStyle/>
          <a:p>
            <a:r>
              <a:rPr lang="en-US" dirty="0"/>
              <a:t>Convolutional Neural Networks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B05743E-F914-4635-AEA3-16F0F1CAD900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2A71B1-14BA-E74C-B411-1D182ED52683}"/>
              </a:ext>
            </a:extLst>
          </p:cNvPr>
          <p:cNvSpPr/>
          <p:nvPr/>
        </p:nvSpPr>
        <p:spPr>
          <a:xfrm>
            <a:off x="2034987" y="3738282"/>
            <a:ext cx="1550895" cy="195284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0">
            <a:srgbClr val="787070"/>
          </a:lnRef>
          <a:fillRef idx="1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9ABC9A-7BC1-694F-86D5-351C2F6274D7}"/>
              </a:ext>
            </a:extLst>
          </p:cNvPr>
          <p:cNvSpPr/>
          <p:nvPr/>
        </p:nvSpPr>
        <p:spPr>
          <a:xfrm>
            <a:off x="5453155" y="3559719"/>
            <a:ext cx="2713691" cy="2609307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0">
            <a:srgbClr val="787070"/>
          </a:lnRef>
          <a:fillRef idx="1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716338F-B7D6-AE4D-A6F1-CD85A3E2D2FE}"/>
                  </a:ext>
                </a:extLst>
              </p:cNvPr>
              <p:cNvSpPr/>
              <p:nvPr/>
            </p:nvSpPr>
            <p:spPr>
              <a:xfrm>
                <a:off x="901767" y="1151641"/>
                <a:ext cx="759265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b="1" dirty="0"/>
                  <a:t>Padding</a:t>
                </a:r>
                <a:r>
                  <a:rPr lang="en-US" sz="2000" dirty="0"/>
                  <a:t>: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 *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000" dirty="0"/>
                  <a:t> with p =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𝒑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+1) ×(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𝒑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+1)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716338F-B7D6-AE4D-A6F1-CD85A3E2D2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767" y="1151641"/>
                <a:ext cx="7592656" cy="400110"/>
              </a:xfrm>
              <a:prstGeom prst="rect">
                <a:avLst/>
              </a:prstGeom>
              <a:blipFill>
                <a:blip r:embed="rId2"/>
                <a:stretch>
                  <a:fillRect l="-835" t="-3125" b="-28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52952804-7AD0-494E-9154-A57C78C8F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669" y="1810195"/>
            <a:ext cx="8668256" cy="291769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E06990-28C2-974E-B898-AB56DA574F4C}"/>
              </a:ext>
            </a:extLst>
          </p:cNvPr>
          <p:cNvSpPr/>
          <p:nvPr/>
        </p:nvSpPr>
        <p:spPr>
          <a:xfrm>
            <a:off x="1840881" y="5088873"/>
            <a:ext cx="770435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Same Padding: pad so that output size is the same as the input size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0A0A42-99F1-1745-A863-A73169F7AD4A}"/>
              </a:ext>
            </a:extLst>
          </p:cNvPr>
          <p:cNvSpPr/>
          <p:nvPr/>
        </p:nvSpPr>
        <p:spPr>
          <a:xfrm>
            <a:off x="1112364" y="5734595"/>
            <a:ext cx="8896865" cy="739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5714"/>
              </a:lnSpc>
            </a:pPr>
            <a:r>
              <a:rPr lang="en-US" sz="1600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model.add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(Conv2D(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input_shape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en-US" sz="1600" b="1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padding=</a:t>
            </a:r>
            <a:r>
              <a:rPr lang="en-US" sz="1600" b="1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en-US" sz="1600" b="1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activation=</a:t>
            </a:r>
            <a:r>
              <a:rPr lang="en-US" sz="1600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sz="1600" dirty="0" err="1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-US" sz="1600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3E58007-514A-BE4C-A735-44A7C45E3386}"/>
              </a:ext>
            </a:extLst>
          </p:cNvPr>
          <p:cNvCxnSpPr/>
          <p:nvPr/>
        </p:nvCxnSpPr>
        <p:spPr>
          <a:xfrm>
            <a:off x="3175686" y="5412259"/>
            <a:ext cx="4485503" cy="322336"/>
          </a:xfrm>
          <a:prstGeom prst="straightConnector1">
            <a:avLst/>
          </a:prstGeom>
          <a:ln w="12700" cap="sq">
            <a:tailEnd type="triangle"/>
          </a:ln>
        </p:spPr>
        <p:style>
          <a:lnRef idx="1">
            <a:srgbClr val="787070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342735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457200"/>
            <a:ext cx="11216640" cy="665099"/>
          </a:xfrm>
        </p:spPr>
        <p:txBody>
          <a:bodyPr/>
          <a:lstStyle/>
          <a:p>
            <a:r>
              <a:rPr lang="en-US" dirty="0"/>
              <a:t>Convolutional Neural Networks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B05743E-F914-4635-AEA3-16F0F1CAD900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2A71B1-14BA-E74C-B411-1D182ED52683}"/>
              </a:ext>
            </a:extLst>
          </p:cNvPr>
          <p:cNvSpPr/>
          <p:nvPr/>
        </p:nvSpPr>
        <p:spPr>
          <a:xfrm>
            <a:off x="2034987" y="3738282"/>
            <a:ext cx="1550895" cy="195284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0">
            <a:srgbClr val="787070"/>
          </a:lnRef>
          <a:fillRef idx="1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9ABC9A-7BC1-694F-86D5-351C2F6274D7}"/>
              </a:ext>
            </a:extLst>
          </p:cNvPr>
          <p:cNvSpPr/>
          <p:nvPr/>
        </p:nvSpPr>
        <p:spPr>
          <a:xfrm>
            <a:off x="5453155" y="3559719"/>
            <a:ext cx="2713691" cy="2609307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0">
            <a:srgbClr val="787070"/>
          </a:lnRef>
          <a:fillRef idx="1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716338F-B7D6-AE4D-A6F1-CD85A3E2D2FE}"/>
                  </a:ext>
                </a:extLst>
              </p:cNvPr>
              <p:cNvSpPr/>
              <p:nvPr/>
            </p:nvSpPr>
            <p:spPr>
              <a:xfrm>
                <a:off x="901766" y="1151641"/>
                <a:ext cx="9514980" cy="5390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/>
                  <a:t>Stride</a:t>
                </a:r>
                <a:r>
                  <a:rPr lang="en-US" sz="2000" dirty="0"/>
                  <a:t>: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+2</m:t>
                        </m:r>
                        <m:r>
                          <a:rPr lang="en-US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+1, 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How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many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pixels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to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slide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the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filter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at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each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step</m:t>
                    </m:r>
                    <m:r>
                      <m:rPr>
                        <m:nor/>
                      </m:rP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0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716338F-B7D6-AE4D-A6F1-CD85A3E2D2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766" y="1151641"/>
                <a:ext cx="9514980" cy="539058"/>
              </a:xfrm>
              <a:prstGeom prst="rect">
                <a:avLst/>
              </a:prstGeom>
              <a:blipFill>
                <a:blip r:embed="rId2"/>
                <a:stretch>
                  <a:fillRect l="-667" b="-11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C8606CCC-7296-CB43-A935-9CD95B9701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057" y="1790130"/>
            <a:ext cx="7815841" cy="275950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ED3541C-974A-8241-864B-D3E66143FE6E}"/>
              </a:ext>
            </a:extLst>
          </p:cNvPr>
          <p:cNvSpPr/>
          <p:nvPr/>
        </p:nvSpPr>
        <p:spPr>
          <a:xfrm>
            <a:off x="1004722" y="5532524"/>
            <a:ext cx="8896865" cy="739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5714"/>
              </a:lnSpc>
            </a:pPr>
            <a:r>
              <a:rPr lang="en-US" sz="1600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model.add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(Conv2D(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input_shape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), padding=</a:t>
            </a:r>
            <a:r>
              <a:rPr lang="en-US" sz="1600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activation=</a:t>
            </a:r>
            <a:r>
              <a:rPr lang="en-US" sz="1600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sz="1600" dirty="0" err="1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-US" sz="1600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</p:txBody>
      </p:sp>
      <p:sp>
        <p:nvSpPr>
          <p:cNvPr id="13" name="Google Shape;132;g853cf1eb50_0_20">
            <a:extLst>
              <a:ext uri="{FF2B5EF4-FFF2-40B4-BE49-F238E27FC236}">
                <a16:creationId xmlns:a16="http://schemas.microsoft.com/office/drawing/2014/main" id="{C315FACD-5B0E-2A4D-A4D4-74B82CCBAEB6}"/>
              </a:ext>
            </a:extLst>
          </p:cNvPr>
          <p:cNvSpPr txBox="1"/>
          <p:nvPr/>
        </p:nvSpPr>
        <p:spPr>
          <a:xfrm>
            <a:off x="5413650" y="4498418"/>
            <a:ext cx="3349248" cy="871730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“Stride”: How many pixels to slide the filter at each step.</a:t>
            </a:r>
            <a:endParaRPr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D51AC24-7CA5-FE46-9AEB-0C6FFB61B672}"/>
              </a:ext>
            </a:extLst>
          </p:cNvPr>
          <p:cNvCxnSpPr/>
          <p:nvPr/>
        </p:nvCxnSpPr>
        <p:spPr>
          <a:xfrm flipH="1">
            <a:off x="4102443" y="4864372"/>
            <a:ext cx="1186249" cy="841987"/>
          </a:xfrm>
          <a:prstGeom prst="straightConnector1">
            <a:avLst/>
          </a:prstGeom>
          <a:ln w="12700" cap="sq">
            <a:tailEnd type="triangle"/>
          </a:ln>
        </p:spPr>
        <p:style>
          <a:lnRef idx="1">
            <a:srgbClr val="787070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01654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457200"/>
            <a:ext cx="11216640" cy="665099"/>
          </a:xfrm>
        </p:spPr>
        <p:txBody>
          <a:bodyPr/>
          <a:lstStyle/>
          <a:p>
            <a:r>
              <a:rPr lang="en-US" dirty="0"/>
              <a:t>Max Pooling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B05743E-F914-4635-AEA3-16F0F1CAD900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2A71B1-14BA-E74C-B411-1D182ED52683}"/>
              </a:ext>
            </a:extLst>
          </p:cNvPr>
          <p:cNvSpPr/>
          <p:nvPr/>
        </p:nvSpPr>
        <p:spPr>
          <a:xfrm>
            <a:off x="2034987" y="3738282"/>
            <a:ext cx="1550895" cy="195284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0">
            <a:srgbClr val="787070"/>
          </a:lnRef>
          <a:fillRef idx="1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9ABC9A-7BC1-694F-86D5-351C2F6274D7}"/>
              </a:ext>
            </a:extLst>
          </p:cNvPr>
          <p:cNvSpPr/>
          <p:nvPr/>
        </p:nvSpPr>
        <p:spPr>
          <a:xfrm>
            <a:off x="5453155" y="3559719"/>
            <a:ext cx="2713691" cy="2609307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0">
            <a:srgbClr val="787070"/>
          </a:lnRef>
          <a:fillRef idx="1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D3541C-974A-8241-864B-D3E66143FE6E}"/>
              </a:ext>
            </a:extLst>
          </p:cNvPr>
          <p:cNvSpPr/>
          <p:nvPr/>
        </p:nvSpPr>
        <p:spPr>
          <a:xfrm>
            <a:off x="1394908" y="4994256"/>
            <a:ext cx="8896865" cy="405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5714"/>
              </a:lnSpc>
            </a:pPr>
            <a:r>
              <a:rPr lang="en-US" sz="1600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model.add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(MaxPooling2D(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pool_size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1A59FB-319D-884A-A1A9-8D12A0CE8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908" y="990809"/>
            <a:ext cx="7456354" cy="323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557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Convolutional Layers In </a:t>
            </a:r>
            <a:r>
              <a:rPr lang="en-US" dirty="0" err="1"/>
              <a:t>Keras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" y="1518634"/>
            <a:ext cx="11216640" cy="4568825"/>
          </a:xfrm>
        </p:spPr>
        <p:txBody>
          <a:bodyPr/>
          <a:lstStyle/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## Convolutional Layer</a:t>
            </a: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model.add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(Conv2D(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input_shape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), padding=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activation=</a:t>
            </a:r>
            <a:r>
              <a:rPr lang="en-US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## Pooling Layer</a:t>
            </a: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model.add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(MaxPooling2D(</a:t>
            </a:r>
            <a:r>
              <a:rPr lang="en-US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pool_size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)))</a:t>
            </a:r>
          </a:p>
          <a:p>
            <a:pPr marL="0" lvl="0" indent="0">
              <a:lnSpc>
                <a:spcPct val="135714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B05743E-F914-4635-AEA3-16F0F1CAD900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Google Shape;129;g853cf1eb50_0_20"/>
          <p:cNvSpPr txBox="1"/>
          <p:nvPr/>
        </p:nvSpPr>
        <p:spPr>
          <a:xfrm>
            <a:off x="1534551" y="2809695"/>
            <a:ext cx="2109090" cy="429616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Number of Filters</a:t>
            </a:r>
            <a:endParaRPr dirty="0"/>
          </a:p>
        </p:txBody>
      </p:sp>
      <p:sp>
        <p:nvSpPr>
          <p:cNvPr id="6" name="Google Shape;131;g853cf1eb50_0_20"/>
          <p:cNvSpPr txBox="1"/>
          <p:nvPr/>
        </p:nvSpPr>
        <p:spPr>
          <a:xfrm>
            <a:off x="4806878" y="580096"/>
            <a:ext cx="3510271" cy="1008439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“Kernel_Size”: How many pixels (square) should each filter examine.</a:t>
            </a:r>
            <a:endParaRPr/>
          </a:p>
        </p:txBody>
      </p:sp>
      <p:sp>
        <p:nvSpPr>
          <p:cNvPr id="7" name="Google Shape;132;g853cf1eb50_0_20"/>
          <p:cNvSpPr txBox="1"/>
          <p:nvPr/>
        </p:nvSpPr>
        <p:spPr>
          <a:xfrm>
            <a:off x="4509571" y="2422156"/>
            <a:ext cx="3349248" cy="871730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“Stride”: How many pixels to slide the filter at each step.</a:t>
            </a:r>
            <a:endParaRPr dirty="0"/>
          </a:p>
        </p:txBody>
      </p:sp>
      <p:sp>
        <p:nvSpPr>
          <p:cNvPr id="8" name="Google Shape;133;g853cf1eb50_0_20"/>
          <p:cNvSpPr txBox="1"/>
          <p:nvPr/>
        </p:nvSpPr>
        <p:spPr>
          <a:xfrm>
            <a:off x="2667934" y="4852499"/>
            <a:ext cx="2911502" cy="478258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Size of the Region to pool</a:t>
            </a:r>
            <a:endParaRPr dirty="0"/>
          </a:p>
        </p:txBody>
      </p:sp>
      <p:cxnSp>
        <p:nvCxnSpPr>
          <p:cNvPr id="9" name="Google Shape;134;g853cf1eb50_0_20"/>
          <p:cNvCxnSpPr>
            <a:stCxn id="5" idx="0"/>
          </p:cNvCxnSpPr>
          <p:nvPr/>
        </p:nvCxnSpPr>
        <p:spPr>
          <a:xfrm flipV="1">
            <a:off x="2589096" y="2222341"/>
            <a:ext cx="78838" cy="587354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" name="Google Shape;135;g853cf1eb50_0_20"/>
          <p:cNvCxnSpPr>
            <a:stCxn id="6" idx="1"/>
          </p:cNvCxnSpPr>
          <p:nvPr/>
        </p:nvCxnSpPr>
        <p:spPr>
          <a:xfrm flipH="1">
            <a:off x="3142035" y="1084316"/>
            <a:ext cx="1664843" cy="833620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136;g853cf1eb50_0_20"/>
          <p:cNvCxnSpPr>
            <a:stCxn id="7" idx="1"/>
          </p:cNvCxnSpPr>
          <p:nvPr/>
        </p:nvCxnSpPr>
        <p:spPr>
          <a:xfrm flipH="1" flipV="1">
            <a:off x="3548480" y="2206803"/>
            <a:ext cx="961091" cy="651218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" name="Google Shape;134;g853cf1eb50_0_20"/>
          <p:cNvCxnSpPr>
            <a:stCxn id="8" idx="0"/>
          </p:cNvCxnSpPr>
          <p:nvPr/>
        </p:nvCxnSpPr>
        <p:spPr>
          <a:xfrm flipV="1">
            <a:off x="4123685" y="4542817"/>
            <a:ext cx="117575" cy="309682"/>
          </a:xfrm>
          <a:prstGeom prst="straightConnector1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" name="Google Shape;130;g853cf1eb50_0_20"/>
          <p:cNvSpPr txBox="1"/>
          <p:nvPr/>
        </p:nvSpPr>
        <p:spPr>
          <a:xfrm>
            <a:off x="487680" y="5656220"/>
            <a:ext cx="10728959" cy="688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Warning: Making sure that dimensions make sense can be more challenging convolutional networks than in feed forward.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878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7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</a:pPr>
            <a:r>
              <a:rPr lang="en-US"/>
              <a:t>Convolutional Neural Networks</a:t>
            </a:r>
            <a:br>
              <a:rPr lang="en-US"/>
            </a:br>
            <a:r>
              <a:rPr lang="en-US" sz="2000"/>
              <a:t>Convolutional layers</a:t>
            </a:r>
            <a:endParaRPr/>
          </a:p>
        </p:txBody>
      </p:sp>
      <p:sp>
        <p:nvSpPr>
          <p:cNvPr id="325" name="Google Shape;325;p7"/>
          <p:cNvSpPr txBox="1">
            <a:spLocks noGrp="1"/>
          </p:cNvSpPr>
          <p:nvPr>
            <p:ph type="body" idx="1"/>
          </p:nvPr>
        </p:nvSpPr>
        <p:spPr>
          <a:xfrm>
            <a:off x="486833" y="1600202"/>
            <a:ext cx="11216640" cy="456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b="1"/>
              <a:t>Convolutional layers</a:t>
            </a:r>
            <a:r>
              <a:rPr lang="en-US"/>
              <a:t>, which use the same weights on sliding windows across the entire image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Can be viewed as a set of filters, which have been trained to recognize certain structures in the image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“Examine” what’s in a particular window of the image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Weights are fixed no matter which part of the image they are examining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Each filter is to see some type of visual feature, such as the edge of some orientation or a blotch of some color, or eventually entire honeycomb or wheel-like patterns</a:t>
            </a:r>
            <a:endParaRPr/>
          </a:p>
        </p:txBody>
      </p:sp>
      <p:sp>
        <p:nvSpPr>
          <p:cNvPr id="326" name="Google Shape;326;p7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27" name="Google Shape;32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39464" y="3492766"/>
            <a:ext cx="5427382" cy="2676261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7"/>
          <p:cNvSpPr/>
          <p:nvPr/>
        </p:nvSpPr>
        <p:spPr>
          <a:xfrm>
            <a:off x="3671520" y="3738282"/>
            <a:ext cx="1698339" cy="1595718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7"/>
          <p:cNvSpPr/>
          <p:nvPr/>
        </p:nvSpPr>
        <p:spPr>
          <a:xfrm>
            <a:off x="2034987" y="3738282"/>
            <a:ext cx="1550895" cy="1952842"/>
          </a:xfrm>
          <a:prstGeom prst="rect">
            <a:avLst/>
          </a:prstGeom>
          <a:solidFill>
            <a:schemeClr val="lt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7"/>
          <p:cNvSpPr/>
          <p:nvPr/>
        </p:nvSpPr>
        <p:spPr>
          <a:xfrm>
            <a:off x="5453155" y="3559719"/>
            <a:ext cx="2713691" cy="2609307"/>
          </a:xfrm>
          <a:prstGeom prst="rect">
            <a:avLst/>
          </a:prstGeom>
          <a:solidFill>
            <a:schemeClr val="lt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</a:pPr>
            <a:r>
              <a:rPr lang="en-US"/>
              <a:t>Convolutional Neural Networks</a:t>
            </a:r>
            <a:br>
              <a:rPr lang="en-US"/>
            </a:br>
            <a:r>
              <a:rPr lang="en-US" sz="2000"/>
              <a:t>Pooling Layers</a:t>
            </a:r>
            <a:endParaRPr/>
          </a:p>
        </p:txBody>
      </p:sp>
      <p:sp>
        <p:nvSpPr>
          <p:cNvPr id="336" name="Google Shape;336;p8"/>
          <p:cNvSpPr txBox="1">
            <a:spLocks noGrp="1"/>
          </p:cNvSpPr>
          <p:nvPr>
            <p:ph type="body" idx="1"/>
          </p:nvPr>
        </p:nvSpPr>
        <p:spPr>
          <a:xfrm>
            <a:off x="486833" y="1600202"/>
            <a:ext cx="11216640" cy="456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b="1"/>
              <a:t>Pooling layers</a:t>
            </a:r>
            <a:r>
              <a:rPr lang="en-US"/>
              <a:t>, where output from earlier layers is combined and reduced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Used to progressively reduce the spatial size of the representation to reduce the amount of parameters and computation in the network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Hence, it controls overfitting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Two types include “</a:t>
            </a:r>
            <a:r>
              <a:rPr lang="en-US" b="1"/>
              <a:t>max pooling</a:t>
            </a:r>
            <a:r>
              <a:rPr lang="en-US"/>
              <a:t>” and “</a:t>
            </a:r>
            <a:r>
              <a:rPr lang="en-US" b="1"/>
              <a:t>average pooling</a:t>
            </a:r>
            <a:r>
              <a:rPr lang="en-US"/>
              <a:t>,” which select the maximum or average value, respectively, of activations over an area of the image, rather than every activation</a:t>
            </a:r>
            <a:endParaRPr/>
          </a:p>
        </p:txBody>
      </p:sp>
      <p:sp>
        <p:nvSpPr>
          <p:cNvPr id="337" name="Google Shape;337;p8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338" name="Google Shape;338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39464" y="3492766"/>
            <a:ext cx="5427382" cy="2676261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8"/>
          <p:cNvSpPr/>
          <p:nvPr/>
        </p:nvSpPr>
        <p:spPr>
          <a:xfrm>
            <a:off x="5321025" y="3891337"/>
            <a:ext cx="1232175" cy="1433698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8"/>
          <p:cNvSpPr/>
          <p:nvPr/>
        </p:nvSpPr>
        <p:spPr>
          <a:xfrm>
            <a:off x="2034987" y="3738282"/>
            <a:ext cx="3200401" cy="1981200"/>
          </a:xfrm>
          <a:prstGeom prst="rect">
            <a:avLst/>
          </a:prstGeom>
          <a:solidFill>
            <a:schemeClr val="lt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8"/>
          <p:cNvSpPr/>
          <p:nvPr/>
        </p:nvSpPr>
        <p:spPr>
          <a:xfrm>
            <a:off x="6615951" y="3492765"/>
            <a:ext cx="1636532" cy="2676261"/>
          </a:xfrm>
          <a:prstGeom prst="rect">
            <a:avLst/>
          </a:prstGeom>
          <a:solidFill>
            <a:schemeClr val="lt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9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</a:pPr>
            <a:r>
              <a:rPr lang="en-US"/>
              <a:t>Convolutional Neural Networks</a:t>
            </a:r>
            <a:br>
              <a:rPr lang="en-US"/>
            </a:br>
            <a:r>
              <a:rPr lang="en-US" sz="2000"/>
              <a:t>Layers</a:t>
            </a:r>
            <a:endParaRPr/>
          </a:p>
        </p:txBody>
      </p:sp>
      <p:sp>
        <p:nvSpPr>
          <p:cNvPr id="347" name="Google Shape;347;p9"/>
          <p:cNvSpPr txBox="1">
            <a:spLocks noGrp="1"/>
          </p:cNvSpPr>
          <p:nvPr>
            <p:ph type="body" idx="1"/>
          </p:nvPr>
        </p:nvSpPr>
        <p:spPr>
          <a:xfrm>
            <a:off x="486833" y="1600202"/>
            <a:ext cx="11216640" cy="456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These layers provide at least two benefits: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Provide a way to recognize signals (and therefore objects) no matter where they are located in the image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Reduce the total number of weights learned in the network, improving training</a:t>
            </a:r>
            <a:endParaRPr/>
          </a:p>
        </p:txBody>
      </p:sp>
      <p:sp>
        <p:nvSpPr>
          <p:cNvPr id="348" name="Google Shape;348;p9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349" name="Google Shape;34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50682" y="2923596"/>
            <a:ext cx="7315200" cy="269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5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</a:pPr>
            <a:r>
              <a:rPr lang="en-US"/>
              <a:t>Convolutional Neural Networks Wrap-Up</a:t>
            </a:r>
            <a:endParaRPr/>
          </a:p>
        </p:txBody>
      </p:sp>
      <p:sp>
        <p:nvSpPr>
          <p:cNvPr id="407" name="Google Shape;407;p15"/>
          <p:cNvSpPr txBox="1">
            <a:spLocks noGrp="1"/>
          </p:cNvSpPr>
          <p:nvPr>
            <p:ph type="body" idx="1"/>
          </p:nvPr>
        </p:nvSpPr>
        <p:spPr>
          <a:xfrm>
            <a:off x="486833" y="1600202"/>
            <a:ext cx="11216640" cy="456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Models discussed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Convolutional neural networks</a:t>
            </a:r>
            <a:endParaRPr/>
          </a:p>
          <a:p>
            <a:pPr marL="171450" lvl="0" indent="-171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Tools discussed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TensorFlow and Keras</a:t>
            </a:r>
            <a:endParaRPr/>
          </a:p>
          <a:p>
            <a:pPr marL="171450" lvl="0" indent="-171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Examples discussed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Facial recognition</a:t>
            </a:r>
            <a:endParaRPr/>
          </a:p>
          <a:p>
            <a:pPr marL="34290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/>
              <a:t>Animating photos</a:t>
            </a:r>
            <a:endParaRPr/>
          </a:p>
        </p:txBody>
      </p:sp>
      <p:sp>
        <p:nvSpPr>
          <p:cNvPr id="408" name="Google Shape;408;p15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409" name="Google Shape;40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83412" y="1295401"/>
            <a:ext cx="3657600" cy="4318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2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</a:pPr>
            <a:r>
              <a:rPr lang="en-US"/>
              <a:t>Convolutional Neural Networks</a:t>
            </a:r>
            <a:br>
              <a:rPr lang="en-US"/>
            </a:br>
            <a:r>
              <a:rPr lang="en-US" sz="2000"/>
              <a:t>Applications</a:t>
            </a:r>
            <a:endParaRPr/>
          </a:p>
        </p:txBody>
      </p:sp>
      <p:pic>
        <p:nvPicPr>
          <p:cNvPr id="379" name="Google Shape;379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4139" y="1577340"/>
            <a:ext cx="9144000" cy="456882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12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381" name="Google Shape;381;p12"/>
          <p:cNvSpPr txBox="1"/>
          <p:nvPr/>
        </p:nvSpPr>
        <p:spPr>
          <a:xfrm>
            <a:off x="487363" y="6286500"/>
            <a:ext cx="1121568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to video: </a:t>
            </a:r>
            <a:r>
              <a:rPr lang="en-US" sz="16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</a:t>
            </a:r>
            <a:r>
              <a:rPr lang="en-US" sz="1600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/watch?v=vC3bTziLRTA</a:t>
            </a:r>
            <a: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</p:txBody>
      </p:sp>
      <p:sp>
        <p:nvSpPr>
          <p:cNvPr id="382" name="Google Shape;382;p12"/>
          <p:cNvSpPr txBox="1"/>
          <p:nvPr/>
        </p:nvSpPr>
        <p:spPr>
          <a:xfrm>
            <a:off x="487363" y="1246094"/>
            <a:ext cx="11215687" cy="33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Facial Recognition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9991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364" y="3264638"/>
            <a:ext cx="7315200" cy="3364762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14"/>
          <p:cNvSpPr txBox="1">
            <a:spLocks noGrp="1"/>
          </p:cNvSpPr>
          <p:nvPr>
            <p:ph type="title"/>
          </p:nvPr>
        </p:nvSpPr>
        <p:spPr>
          <a:xfrm>
            <a:off x="487680" y="457200"/>
            <a:ext cx="1121664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"/>
              <a:buNone/>
            </a:pPr>
            <a:r>
              <a:rPr lang="en-US"/>
              <a:t>Convolutional Neural Networks</a:t>
            </a:r>
            <a:br>
              <a:rPr lang="en-US"/>
            </a:br>
            <a:r>
              <a:rPr lang="en-US"/>
              <a:t>Applications</a:t>
            </a:r>
            <a:endParaRPr/>
          </a:p>
        </p:txBody>
      </p:sp>
      <p:pic>
        <p:nvPicPr>
          <p:cNvPr id="398" name="Google Shape;398;p1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225518"/>
            <a:ext cx="5511800" cy="29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14"/>
          <p:cNvSpPr txBox="1">
            <a:spLocks noGrp="1"/>
          </p:cNvSpPr>
          <p:nvPr>
            <p:ph type="sldNum" idx="12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400" name="Google Shape;400;p14"/>
          <p:cNvSpPr txBox="1"/>
          <p:nvPr/>
        </p:nvSpPr>
        <p:spPr>
          <a:xfrm>
            <a:off x="487680" y="1463039"/>
            <a:ext cx="5393167" cy="1468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Deep Nostalgia</a:t>
            </a: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 MyHeritage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Animates (old) photos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Went viral in February 2021</a:t>
            </a:r>
            <a:endParaRPr/>
          </a:p>
        </p:txBody>
      </p:sp>
      <p:sp>
        <p:nvSpPr>
          <p:cNvPr id="401" name="Google Shape;401;p14"/>
          <p:cNvSpPr/>
          <p:nvPr/>
        </p:nvSpPr>
        <p:spPr>
          <a:xfrm>
            <a:off x="7256183" y="3425448"/>
            <a:ext cx="4351618" cy="1354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https://www.myheritage.com/deep-nostalgia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https://blog.myheritage.com/2021/02/deep-nostalgia-goes-viral/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95915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A6EB4-0597-D385-BF61-4232B57FC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Vision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88324-8961-25C3-FCA7-2C90E0B29F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sz="2000" dirty="0"/>
              <a:t> Feature Detection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97A347-D7F1-AABA-3080-ED262EBDF7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D25FDA0-74C1-139F-3D3B-06835A7AB5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40" t="19792" r="11285" b="56458"/>
          <a:stretch/>
        </p:blipFill>
        <p:spPr>
          <a:xfrm>
            <a:off x="0" y="2622375"/>
            <a:ext cx="11512386" cy="216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29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A6EB4-0597-D385-BF61-4232B57FC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Vision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88324-8961-25C3-FCA7-2C90E0B29F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Edges Detection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97A347-D7F1-AABA-3080-ED262EBDF7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7C665CA-586A-3B02-17D1-3651A50656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19" t="46975" r="18056" b="11876"/>
          <a:stretch/>
        </p:blipFill>
        <p:spPr>
          <a:xfrm>
            <a:off x="2343151" y="1368429"/>
            <a:ext cx="9673830" cy="480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98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A6EB4-0597-D385-BF61-4232B57FC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Vision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88324-8961-25C3-FCA7-2C90E0B29F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Vertical </a:t>
            </a:r>
          </a:p>
          <a:p>
            <a:pPr marL="114300" indent="0">
              <a:buNone/>
            </a:pPr>
            <a:r>
              <a:rPr lang="en-US" dirty="0"/>
              <a:t>Edges Detection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97A347-D7F1-AABA-3080-ED262EBDF7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2BD663D-617D-E6C4-CE0E-BA8C612A1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8" t="21334" r="6206" b="12045"/>
          <a:stretch/>
        </p:blipFill>
        <p:spPr>
          <a:xfrm>
            <a:off x="2388022" y="1600201"/>
            <a:ext cx="9315451" cy="456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299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457200"/>
            <a:ext cx="11216640" cy="665099"/>
          </a:xfrm>
        </p:spPr>
        <p:txBody>
          <a:bodyPr/>
          <a:lstStyle/>
          <a:p>
            <a:r>
              <a:rPr lang="en-US" dirty="0"/>
              <a:t>Convolutional Neural Networks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1216640" y="6400800"/>
            <a:ext cx="487680" cy="2286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B05743E-F914-4635-AEA3-16F0F1CAD900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2A71B1-14BA-E74C-B411-1D182ED52683}"/>
              </a:ext>
            </a:extLst>
          </p:cNvPr>
          <p:cNvSpPr/>
          <p:nvPr/>
        </p:nvSpPr>
        <p:spPr>
          <a:xfrm>
            <a:off x="2034987" y="3738282"/>
            <a:ext cx="1550895" cy="195284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0">
            <a:srgbClr val="787070"/>
          </a:lnRef>
          <a:fillRef idx="1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9ABC9A-7BC1-694F-86D5-351C2F6274D7}"/>
              </a:ext>
            </a:extLst>
          </p:cNvPr>
          <p:cNvSpPr/>
          <p:nvPr/>
        </p:nvSpPr>
        <p:spPr>
          <a:xfrm>
            <a:off x="5453155" y="3559719"/>
            <a:ext cx="2713691" cy="2609307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0">
            <a:srgbClr val="787070"/>
          </a:lnRef>
          <a:fillRef idx="1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16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31DBF-6E2A-6B46-AA9A-5129F8B5D9F3}"/>
              </a:ext>
            </a:extLst>
          </p:cNvPr>
          <p:cNvSpPr/>
          <p:nvPr/>
        </p:nvSpPr>
        <p:spPr>
          <a:xfrm>
            <a:off x="674444" y="998239"/>
            <a:ext cx="78902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Recommended Video: </a:t>
            </a:r>
            <a:r>
              <a:rPr lang="en-US" dirty="0">
                <a:hlinkClick r:id="rId2"/>
              </a:rPr>
              <a:t>https://www.youtube.com/watch?v=0MTaMxGhSws</a:t>
            </a:r>
            <a:r>
              <a:rPr lang="en-US" dirty="0"/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1EC2E75-741A-3042-A842-96CEC9F022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96" y="2408771"/>
            <a:ext cx="6431650" cy="265902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716338F-B7D6-AE4D-A6F1-CD85A3E2D2FE}"/>
                  </a:ext>
                </a:extLst>
              </p:cNvPr>
              <p:cNvSpPr/>
              <p:nvPr/>
            </p:nvSpPr>
            <p:spPr>
              <a:xfrm>
                <a:off x="881266" y="1663338"/>
                <a:ext cx="8935179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/>
                  <a:t>Convolution Calculation</a:t>
                </a:r>
                <a:r>
                  <a:rPr lang="en-US" sz="2000" dirty="0"/>
                  <a:t>: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 *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000" dirty="0"/>
                  <a:t> =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+1) ×(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+1)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716338F-B7D6-AE4D-A6F1-CD85A3E2D2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1266" y="1663338"/>
                <a:ext cx="8935179" cy="400110"/>
              </a:xfrm>
              <a:prstGeom prst="rect">
                <a:avLst/>
              </a:prstGeom>
              <a:blipFill>
                <a:blip r:embed="rId4"/>
                <a:stretch>
                  <a:fillRect l="-567" t="-3125" b="-28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72AC3EF2-0386-2844-B452-18FD07706620}"/>
              </a:ext>
            </a:extLst>
          </p:cNvPr>
          <p:cNvSpPr/>
          <p:nvPr/>
        </p:nvSpPr>
        <p:spPr>
          <a:xfrm>
            <a:off x="881266" y="5429143"/>
            <a:ext cx="10823054" cy="405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5714"/>
              </a:lnSpc>
            </a:pPr>
            <a:r>
              <a:rPr lang="en-US" sz="1600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model.add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(Conv2D(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input_shape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dirty="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), padding=</a:t>
            </a:r>
            <a:r>
              <a:rPr lang="en-US" sz="1600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activation=</a:t>
            </a:r>
            <a:r>
              <a:rPr lang="en-US" sz="1600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sz="1600" dirty="0" err="1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-US" sz="1600" dirty="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sz="1600" dirty="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Google Shape;132;g853cf1eb50_0_20">
                <a:extLst>
                  <a:ext uri="{FF2B5EF4-FFF2-40B4-BE49-F238E27FC236}">
                    <a16:creationId xmlns:a16="http://schemas.microsoft.com/office/drawing/2014/main" id="{B2D2B525-A134-4E48-892B-6C1A96D91B0F}"/>
                  </a:ext>
                </a:extLst>
              </p:cNvPr>
              <p:cNvSpPr txBox="1"/>
              <p:nvPr/>
            </p:nvSpPr>
            <p:spPr>
              <a:xfrm>
                <a:off x="8871849" y="4724365"/>
                <a:ext cx="1718321" cy="739884"/>
              </a:xfrm>
              <a:prstGeom prst="rect">
                <a:avLst/>
              </a:prstGeom>
              <a:noFill/>
              <a:ln w="28575" cap="flat" cmpd="sng">
                <a:solidFill>
                  <a:srgbClr val="D71E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ctr"/>
                <a:r>
                  <a:rPr lang="en-US" dirty="0"/>
                  <a:t>Input dim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</a:t>
                </a:r>
                <a:endParaRPr dirty="0"/>
              </a:p>
            </p:txBody>
          </p:sp>
        </mc:Choice>
        <mc:Fallback xmlns="">
          <p:sp>
            <p:nvSpPr>
              <p:cNvPr id="19" name="Google Shape;132;g853cf1eb50_0_20">
                <a:extLst>
                  <a:ext uri="{FF2B5EF4-FFF2-40B4-BE49-F238E27FC236}">
                    <a16:creationId xmlns:a16="http://schemas.microsoft.com/office/drawing/2014/main" id="{B2D2B525-A134-4E48-892B-6C1A96D91B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71849" y="4724365"/>
                <a:ext cx="1718321" cy="73988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28575" cap="flat" cmpd="sng">
                <a:solidFill>
                  <a:srgbClr val="D71E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A9C02EA-18D4-DA48-9E58-DBA7DC54391B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5894173" y="5094307"/>
            <a:ext cx="2977676" cy="537359"/>
          </a:xfrm>
          <a:prstGeom prst="straightConnector1">
            <a:avLst/>
          </a:prstGeom>
          <a:ln w="12700" cap="sq">
            <a:tailEnd type="triangle"/>
          </a:ln>
        </p:spPr>
        <p:style>
          <a:lnRef idx="1">
            <a:srgbClr val="787070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22" name="Google Shape;129;g853cf1eb50_0_20">
            <a:extLst>
              <a:ext uri="{FF2B5EF4-FFF2-40B4-BE49-F238E27FC236}">
                <a16:creationId xmlns:a16="http://schemas.microsoft.com/office/drawing/2014/main" id="{71C7C0A5-5A22-DE49-A37C-C46950E76B65}"/>
              </a:ext>
            </a:extLst>
          </p:cNvPr>
          <p:cNvSpPr txBox="1"/>
          <p:nvPr/>
        </p:nvSpPr>
        <p:spPr>
          <a:xfrm>
            <a:off x="834152" y="6102552"/>
            <a:ext cx="1439491" cy="400110"/>
          </a:xfrm>
          <a:prstGeom prst="rect">
            <a:avLst/>
          </a:prstGeom>
          <a:noFill/>
          <a:ln w="28575" cap="flat" cmpd="sng">
            <a:solidFill>
              <a:srgbClr val="D71E2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Number of Filters</a:t>
            </a:r>
            <a:endParaRPr sz="1400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10E49C5-30F5-8A42-B780-DAF0F1EAD28E}"/>
              </a:ext>
            </a:extLst>
          </p:cNvPr>
          <p:cNvCxnSpPr/>
          <p:nvPr/>
        </p:nvCxnSpPr>
        <p:spPr>
          <a:xfrm flipV="1">
            <a:off x="2360141" y="5691124"/>
            <a:ext cx="654908" cy="504416"/>
          </a:xfrm>
          <a:prstGeom prst="straightConnector1">
            <a:avLst/>
          </a:prstGeom>
          <a:ln w="12700" cap="sq">
            <a:tailEnd type="triangle"/>
          </a:ln>
        </p:spPr>
        <p:style>
          <a:lnRef idx="1">
            <a:srgbClr val="787070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Google Shape;131;g853cf1eb50_0_20">
                <a:extLst>
                  <a:ext uri="{FF2B5EF4-FFF2-40B4-BE49-F238E27FC236}">
                    <a16:creationId xmlns:a16="http://schemas.microsoft.com/office/drawing/2014/main" id="{0557502D-3007-ED47-ADDF-A6193DBCEC1C}"/>
                  </a:ext>
                </a:extLst>
              </p:cNvPr>
              <p:cNvSpPr txBox="1"/>
              <p:nvPr/>
            </p:nvSpPr>
            <p:spPr>
              <a:xfrm>
                <a:off x="4409611" y="6016904"/>
                <a:ext cx="4462238" cy="767791"/>
              </a:xfrm>
              <a:prstGeom prst="rect">
                <a:avLst/>
              </a:prstGeom>
              <a:noFill/>
              <a:ln w="28575" cap="flat" cmpd="sng">
                <a:solidFill>
                  <a:srgbClr val="D71E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ctr"/>
                <a:r>
                  <a:rPr lang="en-US" sz="1400" dirty="0"/>
                  <a:t>“Kernel/filter Size”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1400" dirty="0"/>
                  <a:t> :  How many pixels (square) should each filter examine.</a:t>
                </a:r>
                <a:endParaRPr sz="1400" dirty="0"/>
              </a:p>
            </p:txBody>
          </p:sp>
        </mc:Choice>
        <mc:Fallback xmlns="">
          <p:sp>
            <p:nvSpPr>
              <p:cNvPr id="25" name="Google Shape;131;g853cf1eb50_0_20">
                <a:extLst>
                  <a:ext uri="{FF2B5EF4-FFF2-40B4-BE49-F238E27FC236}">
                    <a16:creationId xmlns:a16="http://schemas.microsoft.com/office/drawing/2014/main" id="{0557502D-3007-ED47-ADDF-A6193DBCEC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9611" y="6016904"/>
                <a:ext cx="4462238" cy="76779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28575" cap="flat" cmpd="sng">
                <a:solidFill>
                  <a:srgbClr val="D71E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51B44F-8F55-F34B-8964-908DE181773E}"/>
              </a:ext>
            </a:extLst>
          </p:cNvPr>
          <p:cNvCxnSpPr>
            <a:stCxn id="25" idx="1"/>
          </p:cNvCxnSpPr>
          <p:nvPr/>
        </p:nvCxnSpPr>
        <p:spPr>
          <a:xfrm flipH="1" flipV="1">
            <a:off x="3484605" y="5772571"/>
            <a:ext cx="925006" cy="628229"/>
          </a:xfrm>
          <a:prstGeom prst="straightConnector1">
            <a:avLst/>
          </a:prstGeom>
          <a:ln w="12700" cap="sq">
            <a:tailEnd type="triangle"/>
          </a:ln>
        </p:spPr>
        <p:style>
          <a:lnRef idx="1">
            <a:srgbClr val="787070"/>
          </a:lnRef>
          <a:fillRef idx="0">
            <a:schemeClr val="accent1"/>
          </a:fillRef>
          <a:effectRef idx="0">
            <a:schemeClr val="dk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90795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E4F1-7A73-2111-E21C-E1C5AFF0C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DF5860-5D63-387C-9328-5C14BD05F8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6CEACCC4-30D8-F831-850D-87A99746FB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97" t="12152" r="11146" b="31983"/>
          <a:stretch/>
        </p:blipFill>
        <p:spPr>
          <a:xfrm>
            <a:off x="1365812" y="2016310"/>
            <a:ext cx="8981955" cy="383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32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E4F1-7A73-2111-E21C-E1C5AFF0C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DF5860-5D63-387C-9328-5C14BD05F8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16886878-ACD3-5ADA-C08D-3BA321C225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98" t="11140" r="18847" b="17806"/>
          <a:stretch/>
        </p:blipFill>
        <p:spPr>
          <a:xfrm>
            <a:off x="1666754" y="1169042"/>
            <a:ext cx="8137004" cy="487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55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ellsFargo">
  <a:themeElements>
    <a:clrScheme name="Wells Fargo 2020 Colors">
      <a:dk1>
        <a:srgbClr val="141414"/>
      </a:dk1>
      <a:lt1>
        <a:srgbClr val="FFFFFF"/>
      </a:lt1>
      <a:dk2>
        <a:srgbClr val="D71E28"/>
      </a:dk2>
      <a:lt2>
        <a:srgbClr val="F4F0ED"/>
      </a:lt2>
      <a:accent1>
        <a:srgbClr val="D73F26"/>
      </a:accent1>
      <a:accent2>
        <a:srgbClr val="AA1E87"/>
      </a:accent2>
      <a:accent3>
        <a:srgbClr val="EB691E"/>
      </a:accent3>
      <a:accent4>
        <a:srgbClr val="5A469B"/>
      </a:accent4>
      <a:accent5>
        <a:srgbClr val="C83255"/>
      </a:accent5>
      <a:accent6>
        <a:srgbClr val="823291"/>
      </a:accent6>
      <a:hlink>
        <a:srgbClr val="5A469B"/>
      </a:hlink>
      <a:folHlink>
        <a:srgbClr val="5A46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754</Words>
  <Application>Microsoft Macintosh PowerPoint</Application>
  <PresentationFormat>Widescreen</PresentationFormat>
  <Paragraphs>95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Courier New</vt:lpstr>
      <vt:lpstr>Play</vt:lpstr>
      <vt:lpstr>Calibri</vt:lpstr>
      <vt:lpstr>Cambria Math</vt:lpstr>
      <vt:lpstr>WellsFargo</vt:lpstr>
      <vt:lpstr>Destination: Convolutional Neural Networks</vt:lpstr>
      <vt:lpstr>Convolutional Neural Networks Applications</vt:lpstr>
      <vt:lpstr>Convolutional Neural Networks Applications</vt:lpstr>
      <vt:lpstr>Computer Vision</vt:lpstr>
      <vt:lpstr>Computer Vision</vt:lpstr>
      <vt:lpstr>Computer Vision</vt:lpstr>
      <vt:lpstr>Convolutional Neural Networks </vt:lpstr>
      <vt:lpstr>Convolutional Neural Networks</vt:lpstr>
      <vt:lpstr>Convolutional Neural Networks</vt:lpstr>
      <vt:lpstr>Convolutional Layers Illustration</vt:lpstr>
      <vt:lpstr>Convolutional Neural Networks </vt:lpstr>
      <vt:lpstr>Convolutional Neural Networks </vt:lpstr>
      <vt:lpstr>Max Pooling</vt:lpstr>
      <vt:lpstr>Review: Convolutional Layers In Keras</vt:lpstr>
      <vt:lpstr>Convolutional Neural Networks Convolutional layers</vt:lpstr>
      <vt:lpstr>Convolutional Neural Networks Pooling Layers</vt:lpstr>
      <vt:lpstr>Convolutional Neural Networks Layers</vt:lpstr>
      <vt:lpstr>Convolutional Neural Networks Wrap-Up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Destination: Convolutional Neural Networks</dc:title>
  <dc:creator>Liu, Alice [QUANTITATIVE ANALYTICS SPEC]</dc:creator>
  <cp:lastModifiedBy>Jie Guo</cp:lastModifiedBy>
  <cp:revision>5</cp:revision>
  <dcterms:created xsi:type="dcterms:W3CDTF">2021-03-23T19:22:08Z</dcterms:created>
  <dcterms:modified xsi:type="dcterms:W3CDTF">2022-05-19T13:02:34Z</dcterms:modified>
</cp:coreProperties>
</file>